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gif" ContentType="image/gif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83" r:id="rId1"/>
  </p:sldMasterIdLst>
  <p:notesMasterIdLst>
    <p:notesMasterId r:id="rId12"/>
  </p:notesMasterIdLst>
  <p:sldIdLst>
    <p:sldId id="257" r:id="rId2"/>
    <p:sldId id="258" r:id="rId3"/>
    <p:sldId id="263" r:id="rId4"/>
    <p:sldId id="264" r:id="rId5"/>
    <p:sldId id="265" r:id="rId6"/>
    <p:sldId id="261" r:id="rId7"/>
    <p:sldId id="262" r:id="rId8"/>
    <p:sldId id="266" r:id="rId9"/>
    <p:sldId id="267" r:id="rId10"/>
    <p:sldId id="268" r:id="rId11"/>
  </p:sldIdLst>
  <p:sldSz cx="12192000" cy="6858000"/>
  <p:notesSz cx="6858000" cy="9144000"/>
  <p:photoAlbum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40" autoAdjust="0"/>
    <p:restoredTop sz="94660"/>
  </p:normalViewPr>
  <p:slideViewPr>
    <p:cSldViewPr snapToGrid="0">
      <p:cViewPr varScale="1">
        <p:scale>
          <a:sx n="69" d="100"/>
          <a:sy n="69" d="100"/>
        </p:scale>
        <p:origin x="612" y="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gif>
</file>

<file path=ppt/media/image2.jpg>
</file>

<file path=ppt/media/image3.jpg>
</file>

<file path=ppt/media/image4.png>
</file>

<file path=ppt/media/image5.jpg>
</file>

<file path=ppt/media/image6.jpg>
</file>

<file path=ppt/media/image7.jpg>
</file>

<file path=ppt/media/image8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DF122E-4AD6-4BB2-AA9E-B10902D2DFD1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C6BAEBD-39F4-4B6F-A2DF-999D126F044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441621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C6BAEBD-39F4-4B6F-A2DF-999D126F0445}" type="slidenum">
              <a:rPr lang="ko-KR" altLang="en-US" smtClean="0"/>
              <a:t>2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17694799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C6BAEBD-39F4-4B6F-A2DF-999D126F0445}" type="slidenum">
              <a:rPr lang="ko-KR" altLang="en-US" smtClean="0"/>
              <a:t>6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9404971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880986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807107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705280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537954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1331415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678069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68828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3739646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687217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90512032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8952764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 편집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44683D-4C1A-4AC3-B90A-BCB3975CC5DE}" type="datetimeFigureOut">
              <a:rPr lang="ko-KR" altLang="en-US" smtClean="0"/>
              <a:t>2017-03-26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C293E7-0447-4870-BFEC-92F6E4A472A0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1628082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84" r:id="rId1"/>
    <p:sldLayoutId id="2147483785" r:id="rId2"/>
    <p:sldLayoutId id="2147483786" r:id="rId3"/>
    <p:sldLayoutId id="2147483787" r:id="rId4"/>
    <p:sldLayoutId id="2147483788" r:id="rId5"/>
    <p:sldLayoutId id="2147483789" r:id="rId6"/>
    <p:sldLayoutId id="2147483790" r:id="rId7"/>
    <p:sldLayoutId id="2147483791" r:id="rId8"/>
    <p:sldLayoutId id="2147483792" r:id="rId9"/>
    <p:sldLayoutId id="2147483793" r:id="rId10"/>
    <p:sldLayoutId id="2147483794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g"/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jpg"/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6.jpg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jpg"/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jpg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jp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그림 2" descr="5555999"/>
          <p:cNvPicPr>
            <a:picLocks noGrp="1" noChangeAspect="1"/>
          </p:cNvPicPr>
          <p:nvPr isPhoto="1"/>
        </p:nvPicPr>
        <p:blipFill>
          <a:blip r:embed="rId2">
            <a:lum/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2000" cy="6857999"/>
          </a:xfrm>
          <a:prstGeom prst="rect">
            <a:avLst/>
          </a:prstGeom>
        </p:spPr>
      </p:pic>
      <p:sp>
        <p:nvSpPr>
          <p:cNvPr id="4" name="TextBox 3"/>
          <p:cNvSpPr txBox="1"/>
          <p:nvPr/>
        </p:nvSpPr>
        <p:spPr>
          <a:xfrm>
            <a:off x="2593144" y="324340"/>
            <a:ext cx="700571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3600" b="1" dirty="0"/>
              <a:t>독도가</a:t>
            </a:r>
            <a:r>
              <a:rPr lang="ko-KR" altLang="en-US" sz="3600" b="1" dirty="0">
                <a:solidFill>
                  <a:schemeClr val="bg1"/>
                </a:solidFill>
              </a:rPr>
              <a:t> </a:t>
            </a:r>
            <a:r>
              <a:rPr lang="ko-KR" altLang="en-US" sz="3600" b="1" dirty="0"/>
              <a:t>한국영토인 근거</a:t>
            </a:r>
            <a:r>
              <a:rPr lang="en-US" altLang="ko-KR" sz="3600" b="1" dirty="0"/>
              <a:t>(</a:t>
            </a:r>
            <a:r>
              <a:rPr lang="ko-KR" altLang="en-US" sz="3600" b="1" dirty="0"/>
              <a:t>국제적</a:t>
            </a:r>
            <a:r>
              <a:rPr lang="en-US" altLang="ko-KR" sz="3600" b="1" dirty="0"/>
              <a:t>)</a:t>
            </a:r>
            <a:endParaRPr lang="ko-KR" altLang="en-US" sz="36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3903784" y="1252025"/>
            <a:ext cx="3868615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3600" dirty="0"/>
              <a:t>21380216 </a:t>
            </a:r>
            <a:r>
              <a:rPr lang="ko-KR" altLang="en-US" sz="3600" dirty="0"/>
              <a:t>이동하</a:t>
            </a:r>
          </a:p>
        </p:txBody>
      </p:sp>
    </p:spTree>
    <p:extLst>
      <p:ext uri="{BB962C8B-B14F-4D97-AF65-F5344CB8AC3E}">
        <p14:creationId xmlns:p14="http://schemas.microsoft.com/office/powerpoint/2010/main" val="256133197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8200" y="365126"/>
            <a:ext cx="8666018" cy="743238"/>
          </a:xfrm>
        </p:spPr>
        <p:txBody>
          <a:bodyPr>
            <a:noAutofit/>
          </a:bodyPr>
          <a:lstStyle/>
          <a:p>
            <a:r>
              <a:rPr lang="ko-KR" altLang="en-US" sz="3600" dirty="0">
                <a:solidFill>
                  <a:schemeClr val="accent1"/>
                </a:solidFill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미국지명위원회</a:t>
            </a:r>
            <a:r>
              <a:rPr lang="ko-KR" altLang="en-US" sz="36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 독도 표기 변경 사건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921328" y="1150294"/>
            <a:ext cx="6068291" cy="646331"/>
          </a:xfrm>
          <a:prstGeom prst="rect">
            <a:avLst/>
          </a:prstGeom>
          <a:noFill/>
          <a:ln w="38100">
            <a:solidFill>
              <a:schemeClr val="accent1"/>
            </a:solidFill>
          </a:ln>
        </p:spPr>
        <p:txBody>
          <a:bodyPr wrap="square" rtlCol="0">
            <a:spAutoFit/>
          </a:bodyPr>
          <a:lstStyle/>
          <a:p>
            <a:r>
              <a:rPr lang="ko-KR" altLang="en-US" dirty="0">
                <a:solidFill>
                  <a:schemeClr val="accent1"/>
                </a:solidFill>
              </a:rPr>
              <a:t>미국지명위원회</a:t>
            </a:r>
            <a:r>
              <a:rPr lang="ko-KR" altLang="en-US" dirty="0"/>
              <a:t> </a:t>
            </a:r>
            <a:r>
              <a:rPr lang="en-US" altLang="ko-KR" dirty="0"/>
              <a:t>: </a:t>
            </a:r>
            <a:r>
              <a:rPr lang="ko-KR" altLang="en-US" dirty="0"/>
              <a:t>미국연방 정부의 산하기관</a:t>
            </a:r>
            <a:r>
              <a:rPr lang="en-US" altLang="ko-KR" dirty="0"/>
              <a:t>,</a:t>
            </a:r>
            <a:r>
              <a:rPr lang="ko-KR" altLang="en-US" dirty="0" err="1"/>
              <a:t>미국뿐</a:t>
            </a:r>
            <a:r>
              <a:rPr lang="ko-KR" altLang="en-US" dirty="0"/>
              <a:t> 아니라 외국의 지리용어 </a:t>
            </a:r>
            <a:r>
              <a:rPr lang="ko-KR" altLang="en-US" dirty="0" err="1"/>
              <a:t>원칙등을</a:t>
            </a:r>
            <a:r>
              <a:rPr lang="ko-KR" altLang="en-US" dirty="0"/>
              <a:t>  공표하는 업무를 담당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838200" y="2317774"/>
            <a:ext cx="4682837" cy="1015663"/>
          </a:xfrm>
          <a:prstGeom prst="rect">
            <a:avLst/>
          </a:prstGeom>
          <a:solidFill>
            <a:srgbClr val="00B0F0"/>
          </a:solidFill>
          <a:ln w="12700">
            <a:solidFill>
              <a:schemeClr val="tx1"/>
            </a:solidFill>
          </a:ln>
          <a:effectLst>
            <a:softEdge rad="63500"/>
          </a:effectLst>
        </p:spPr>
        <p:txBody>
          <a:bodyPr wrap="square" rtlCol="0">
            <a:spAutoFit/>
          </a:bodyPr>
          <a:lstStyle/>
          <a:p>
            <a:r>
              <a:rPr lang="en-US" altLang="ko-KR" sz="2000" dirty="0"/>
              <a:t>2008.07.17.</a:t>
            </a:r>
            <a:r>
              <a:rPr lang="ko-KR" altLang="en-US" sz="2000" dirty="0"/>
              <a:t> 이전까지 </a:t>
            </a:r>
            <a:r>
              <a:rPr lang="ko-KR" altLang="en-US" sz="2000" dirty="0" err="1"/>
              <a:t>한국령</a:t>
            </a:r>
            <a:r>
              <a:rPr lang="ko-KR" altLang="en-US" sz="2000" dirty="0"/>
              <a:t> 으로 표기 되었던 독도가 </a:t>
            </a:r>
            <a:r>
              <a:rPr lang="en-US" altLang="ko-KR" sz="2000" dirty="0"/>
              <a:t>“</a:t>
            </a:r>
            <a:r>
              <a:rPr lang="ko-KR" altLang="en-US" sz="2000" dirty="0"/>
              <a:t>주권미지정</a:t>
            </a:r>
            <a:r>
              <a:rPr lang="en-US" altLang="ko-KR" sz="2000" dirty="0"/>
              <a:t>”</a:t>
            </a:r>
            <a:r>
              <a:rPr lang="ko-KR" altLang="en-US" sz="2000" dirty="0"/>
              <a:t> 지역으로 변경됨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838199" y="3823809"/>
            <a:ext cx="4682837" cy="707886"/>
          </a:xfrm>
          <a:prstGeom prst="rect">
            <a:avLst/>
          </a:prstGeom>
          <a:solidFill>
            <a:srgbClr val="00B0F0"/>
          </a:solidFill>
          <a:ln w="12700">
            <a:solidFill>
              <a:schemeClr val="tx1"/>
            </a:solidFill>
          </a:ln>
          <a:effectLst>
            <a:softEdge rad="31750"/>
          </a:effectLst>
        </p:spPr>
        <p:txBody>
          <a:bodyPr wrap="square" rtlCol="0">
            <a:spAutoFit/>
          </a:bodyPr>
          <a:lstStyle/>
          <a:p>
            <a:r>
              <a:rPr lang="ko-KR" altLang="en-US" sz="2000" dirty="0"/>
              <a:t>한국정부는 미국 부시대통령에게 독도가  </a:t>
            </a:r>
            <a:r>
              <a:rPr lang="ko-KR" altLang="en-US" sz="2000" dirty="0" err="1"/>
              <a:t>한국령인</a:t>
            </a:r>
            <a:r>
              <a:rPr lang="ko-KR" altLang="en-US" sz="2000" dirty="0"/>
              <a:t> 이유를 설명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838200" y="5022067"/>
            <a:ext cx="4682837" cy="1323439"/>
          </a:xfrm>
          <a:prstGeom prst="rect">
            <a:avLst/>
          </a:prstGeom>
          <a:solidFill>
            <a:srgbClr val="00B0F0"/>
          </a:solidFill>
          <a:ln w="12700">
            <a:solidFill>
              <a:schemeClr val="tx1"/>
            </a:solidFill>
          </a:ln>
          <a:effectLst>
            <a:softEdge rad="31750"/>
          </a:effectLst>
        </p:spPr>
        <p:txBody>
          <a:bodyPr wrap="square" rtlCol="0">
            <a:spAutoFit/>
          </a:bodyPr>
          <a:lstStyle/>
          <a:p>
            <a:r>
              <a:rPr lang="ko-KR" altLang="en-US" sz="2000" dirty="0"/>
              <a:t>부시대통령 지명위원회에 독도표기를 </a:t>
            </a:r>
            <a:r>
              <a:rPr lang="ko-KR" altLang="en-US" sz="2000" dirty="0" err="1"/>
              <a:t>원상복구할것을</a:t>
            </a:r>
            <a:r>
              <a:rPr lang="ko-KR" altLang="en-US" sz="2000" dirty="0"/>
              <a:t> 지시 하였으나 지명  위원회에서 절차상의 이유로 원상복구거절</a:t>
            </a:r>
            <a:endParaRPr lang="en-US" altLang="ko-KR" sz="2000" dirty="0"/>
          </a:p>
        </p:txBody>
      </p:sp>
      <p:sp>
        <p:nvSpPr>
          <p:cNvPr id="7" name="TextBox 6"/>
          <p:cNvSpPr txBox="1"/>
          <p:nvPr/>
        </p:nvSpPr>
        <p:spPr>
          <a:xfrm>
            <a:off x="6670964" y="3070791"/>
            <a:ext cx="4170218" cy="1015663"/>
          </a:xfrm>
          <a:prstGeom prst="rect">
            <a:avLst/>
          </a:prstGeom>
          <a:solidFill>
            <a:srgbClr val="00B0F0"/>
          </a:solidFill>
          <a:ln w="12700">
            <a:solidFill>
              <a:schemeClr val="tx1"/>
            </a:solidFill>
          </a:ln>
          <a:effectLst>
            <a:softEdge rad="31750"/>
          </a:effectLst>
        </p:spPr>
        <p:txBody>
          <a:bodyPr wrap="square" rtlCol="0">
            <a:spAutoFit/>
          </a:bodyPr>
          <a:lstStyle/>
          <a:p>
            <a:r>
              <a:rPr lang="ko-KR" altLang="en-US" sz="2000" dirty="0"/>
              <a:t>대통령 지시 일주일후 절차를 </a:t>
            </a:r>
            <a:r>
              <a:rPr lang="ko-KR" altLang="en-US" sz="2000" dirty="0" err="1"/>
              <a:t>거친후</a:t>
            </a:r>
            <a:r>
              <a:rPr lang="ko-KR" altLang="en-US" sz="2000" dirty="0"/>
              <a:t> 독도가 한국령으로 다시 표기가 원상복구됨</a:t>
            </a:r>
          </a:p>
        </p:txBody>
      </p:sp>
      <p:sp>
        <p:nvSpPr>
          <p:cNvPr id="26" name="화살표: 오른쪽 25"/>
          <p:cNvSpPr/>
          <p:nvPr/>
        </p:nvSpPr>
        <p:spPr>
          <a:xfrm rot="18073550">
            <a:off x="5580838" y="4589051"/>
            <a:ext cx="1210877" cy="46873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7" name="화살표: 오른쪽 26"/>
          <p:cNvSpPr/>
          <p:nvPr/>
        </p:nvSpPr>
        <p:spPr>
          <a:xfrm rot="5400000">
            <a:off x="2765713" y="3405464"/>
            <a:ext cx="377536" cy="34631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9" name="화살표: 오른쪽 28"/>
          <p:cNvSpPr/>
          <p:nvPr/>
        </p:nvSpPr>
        <p:spPr>
          <a:xfrm rot="5400000">
            <a:off x="2765713" y="4590315"/>
            <a:ext cx="377536" cy="346318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30" name="TextBox 29"/>
          <p:cNvSpPr txBox="1"/>
          <p:nvPr/>
        </p:nvSpPr>
        <p:spPr>
          <a:xfrm>
            <a:off x="6867462" y="5548772"/>
            <a:ext cx="459971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1600" dirty="0"/>
              <a:t>※</a:t>
            </a:r>
            <a:r>
              <a:rPr lang="ko-KR" altLang="en-US" sz="1600" dirty="0"/>
              <a:t>독도가 한국영토인 근거는 아니지만</a:t>
            </a:r>
            <a:endParaRPr lang="en-US" altLang="ko-KR" sz="1600" dirty="0"/>
          </a:p>
          <a:p>
            <a:r>
              <a:rPr lang="ko-KR" altLang="en-US" sz="1600" dirty="0"/>
              <a:t>미국지명위원회에서도 독도는 한국영토로 인식하고 있음을 </a:t>
            </a:r>
            <a:r>
              <a:rPr lang="ko-KR" altLang="en-US" sz="1600" dirty="0" err="1"/>
              <a:t>알수있기에</a:t>
            </a:r>
            <a:r>
              <a:rPr lang="ko-KR" altLang="en-US" sz="1600" dirty="0"/>
              <a:t>  넣어보았습니다</a:t>
            </a:r>
            <a:r>
              <a:rPr lang="en-US" altLang="ko-KR" sz="1600" dirty="0"/>
              <a:t>.</a:t>
            </a:r>
            <a:endParaRPr lang="ko-KR" altLang="en-US" sz="1600" dirty="0"/>
          </a:p>
        </p:txBody>
      </p:sp>
    </p:spTree>
    <p:extLst>
      <p:ext uri="{BB962C8B-B14F-4D97-AF65-F5344CB8AC3E}">
        <p14:creationId xmlns:p14="http://schemas.microsoft.com/office/powerpoint/2010/main" val="51123481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그림 2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453463" y="533347"/>
            <a:ext cx="6613713" cy="5176465"/>
          </a:xfrm>
          <a:prstGeom prst="rect">
            <a:avLst/>
          </a:prstGeom>
        </p:spPr>
      </p:pic>
      <p:sp>
        <p:nvSpPr>
          <p:cNvPr id="5" name="TextBox 4"/>
          <p:cNvSpPr txBox="1"/>
          <p:nvPr/>
        </p:nvSpPr>
        <p:spPr>
          <a:xfrm>
            <a:off x="1" y="533347"/>
            <a:ext cx="5289451" cy="830997"/>
          </a:xfrm>
          <a:prstGeom prst="rect">
            <a:avLst/>
          </a:prstGeom>
          <a:solidFill>
            <a:srgbClr val="0070C0"/>
          </a:solidFill>
        </p:spPr>
        <p:txBody>
          <a:bodyPr wrap="square" rtlCol="0">
            <a:spAutoFit/>
          </a:bodyPr>
          <a:lstStyle/>
          <a:p>
            <a:pPr algn="ctr"/>
            <a:r>
              <a:rPr lang="ko-KR" altLang="en-US" sz="4800" dirty="0">
                <a:solidFill>
                  <a:schemeClr val="bg1"/>
                </a:solidFill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카이로 선언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-1" y="2117526"/>
            <a:ext cx="5162845" cy="1754326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US" altLang="ko-KR" sz="3600" dirty="0">
                <a:latin typeface="+mj-ea"/>
                <a:ea typeface="+mj-ea"/>
              </a:rPr>
              <a:t>1943</a:t>
            </a:r>
            <a:r>
              <a:rPr lang="ko-KR" altLang="en-US" sz="3600" dirty="0">
                <a:latin typeface="+mj-ea"/>
                <a:ea typeface="+mj-ea"/>
              </a:rPr>
              <a:t>년 </a:t>
            </a:r>
            <a:r>
              <a:rPr lang="en-US" altLang="ko-KR" sz="3600" dirty="0">
                <a:latin typeface="+mj-ea"/>
                <a:ea typeface="+mj-ea"/>
              </a:rPr>
              <a:t>11</a:t>
            </a:r>
            <a:r>
              <a:rPr lang="ko-KR" altLang="en-US" sz="3600" dirty="0">
                <a:latin typeface="+mj-ea"/>
                <a:ea typeface="+mj-ea"/>
              </a:rPr>
              <a:t>월 </a:t>
            </a:r>
            <a:r>
              <a:rPr lang="en-US" altLang="ko-KR" sz="3600" dirty="0">
                <a:latin typeface="+mj-ea"/>
                <a:ea typeface="+mj-ea"/>
              </a:rPr>
              <a:t>27</a:t>
            </a:r>
            <a:r>
              <a:rPr lang="ko-KR" altLang="en-US" sz="3600" dirty="0">
                <a:latin typeface="+mj-ea"/>
                <a:ea typeface="+mj-ea"/>
              </a:rPr>
              <a:t>일 미</a:t>
            </a:r>
            <a:r>
              <a:rPr lang="en-US" altLang="ko-KR" sz="3600" dirty="0">
                <a:latin typeface="+mj-ea"/>
                <a:ea typeface="+mj-ea"/>
              </a:rPr>
              <a:t>.</a:t>
            </a:r>
            <a:r>
              <a:rPr lang="ko-KR" altLang="en-US" sz="3600" dirty="0">
                <a:latin typeface="+mj-ea"/>
                <a:ea typeface="+mj-ea"/>
              </a:rPr>
              <a:t>영</a:t>
            </a:r>
            <a:r>
              <a:rPr lang="en-US" altLang="ko-KR" sz="3600" dirty="0">
                <a:latin typeface="+mj-ea"/>
                <a:ea typeface="+mj-ea"/>
              </a:rPr>
              <a:t>.</a:t>
            </a:r>
            <a:r>
              <a:rPr lang="ko-KR" altLang="en-US" sz="3600" dirty="0">
                <a:latin typeface="+mj-ea"/>
                <a:ea typeface="+mj-ea"/>
              </a:rPr>
              <a:t>중 </a:t>
            </a:r>
            <a:r>
              <a:rPr lang="en-US" altLang="ko-KR" sz="3600" dirty="0">
                <a:latin typeface="+mj-ea"/>
                <a:ea typeface="+mj-ea"/>
              </a:rPr>
              <a:t>3</a:t>
            </a:r>
            <a:r>
              <a:rPr lang="ko-KR" altLang="en-US" sz="3600" dirty="0">
                <a:latin typeface="+mj-ea"/>
                <a:ea typeface="+mj-ea"/>
              </a:rPr>
              <a:t>개국 연합국이 모여 발표한 선언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0" y="4140152"/>
            <a:ext cx="5162844" cy="1569660"/>
          </a:xfrm>
          <a:prstGeom prst="rect">
            <a:avLst/>
          </a:prstGeom>
          <a:noFill/>
          <a:ln>
            <a:solidFill>
              <a:schemeClr val="tx1"/>
            </a:solidFill>
            <a:prstDash val="sysDot"/>
          </a:ln>
        </p:spPr>
        <p:txBody>
          <a:bodyPr wrap="square" rtlCol="0">
            <a:spAutoFit/>
          </a:bodyPr>
          <a:lstStyle/>
          <a:p>
            <a:pPr algn="ctr"/>
            <a:r>
              <a:rPr lang="ko-KR" altLang="en-US" sz="3200" dirty="0"/>
              <a:t>일본이 타국으로 </a:t>
            </a:r>
            <a:r>
              <a:rPr lang="ko-KR" altLang="en-US" sz="3200" dirty="0" err="1"/>
              <a:t>부터</a:t>
            </a:r>
            <a:r>
              <a:rPr lang="ko-KR" altLang="en-US" sz="3200" dirty="0"/>
              <a:t> 약탈한 </a:t>
            </a:r>
            <a:r>
              <a:rPr lang="ko-KR" altLang="en-US" sz="3200" dirty="0" err="1"/>
              <a:t>영토한</a:t>
            </a:r>
            <a:r>
              <a:rPr lang="ko-KR" altLang="en-US" sz="3200" dirty="0"/>
              <a:t> 영토를 </a:t>
            </a:r>
            <a:r>
              <a:rPr lang="ko-KR" altLang="en-US" sz="3200" dirty="0" err="1"/>
              <a:t>반환할것을</a:t>
            </a:r>
            <a:r>
              <a:rPr lang="ko-KR" altLang="en-US" sz="3200" dirty="0"/>
              <a:t> 요구</a:t>
            </a:r>
          </a:p>
        </p:txBody>
      </p:sp>
    </p:spTree>
    <p:extLst>
      <p:ext uri="{BB962C8B-B14F-4D97-AF65-F5344CB8AC3E}">
        <p14:creationId xmlns:p14="http://schemas.microsoft.com/office/powerpoint/2010/main" val="115088740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647112" y="631635"/>
            <a:ext cx="5233183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38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독도의 불법편입 과정 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647111" y="1899140"/>
            <a:ext cx="5233183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2400" dirty="0"/>
              <a:t>1900</a:t>
            </a:r>
            <a:r>
              <a:rPr lang="ko-KR" altLang="en-US" sz="2400" dirty="0"/>
              <a:t>년 대한제국 칙령 제</a:t>
            </a:r>
            <a:r>
              <a:rPr lang="en-US" altLang="ko-KR" sz="2400" dirty="0"/>
              <a:t>41</a:t>
            </a:r>
            <a:r>
              <a:rPr lang="ko-KR" altLang="en-US" sz="2400" dirty="0"/>
              <a:t>호</a:t>
            </a:r>
            <a:endParaRPr lang="en-US" altLang="ko-KR" sz="2400" dirty="0"/>
          </a:p>
        </p:txBody>
      </p:sp>
      <p:pic>
        <p:nvPicPr>
          <p:cNvPr id="9" name="그림 8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203852" y="631635"/>
            <a:ext cx="5697416" cy="5642555"/>
          </a:xfrm>
          <a:prstGeom prst="rect">
            <a:avLst/>
          </a:prstGeom>
        </p:spPr>
      </p:pic>
      <p:sp>
        <p:nvSpPr>
          <p:cNvPr id="10" name="직사각형 9"/>
          <p:cNvSpPr/>
          <p:nvPr/>
        </p:nvSpPr>
        <p:spPr>
          <a:xfrm>
            <a:off x="647111" y="2616591"/>
            <a:ext cx="5233183" cy="1378634"/>
          </a:xfrm>
          <a:prstGeom prst="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dirty="0">
                <a:solidFill>
                  <a:schemeClr val="tx1"/>
                </a:solidFill>
              </a:rPr>
              <a:t>제</a:t>
            </a:r>
            <a:r>
              <a:rPr lang="en-US" altLang="ko-KR" sz="2000" dirty="0">
                <a:solidFill>
                  <a:schemeClr val="tx1"/>
                </a:solidFill>
              </a:rPr>
              <a:t>2</a:t>
            </a:r>
            <a:r>
              <a:rPr lang="ko-KR" altLang="en-US" sz="2000" dirty="0">
                <a:solidFill>
                  <a:schemeClr val="tx1"/>
                </a:solidFill>
              </a:rPr>
              <a:t>조</a:t>
            </a:r>
            <a:r>
              <a:rPr lang="en-US" altLang="ko-KR" sz="2000" dirty="0">
                <a:solidFill>
                  <a:schemeClr val="tx1"/>
                </a:solidFill>
              </a:rPr>
              <a:t>: </a:t>
            </a:r>
            <a:r>
              <a:rPr lang="ko-KR" altLang="en-US" sz="2000" dirty="0">
                <a:solidFill>
                  <a:schemeClr val="tx1"/>
                </a:solidFill>
              </a:rPr>
              <a:t>군청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郡廳</a:t>
            </a:r>
            <a:r>
              <a:rPr lang="en-US" altLang="ko-KR" sz="2000" dirty="0">
                <a:solidFill>
                  <a:schemeClr val="tx1"/>
                </a:solidFill>
              </a:rPr>
              <a:t>) </a:t>
            </a:r>
            <a:r>
              <a:rPr lang="ko-KR" altLang="en-US" sz="2000" dirty="0">
                <a:solidFill>
                  <a:schemeClr val="tx1"/>
                </a:solidFill>
              </a:rPr>
              <a:t>위치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位置</a:t>
            </a:r>
            <a:r>
              <a:rPr lang="en-US" altLang="ko-KR" sz="2000" dirty="0">
                <a:solidFill>
                  <a:schemeClr val="tx1"/>
                </a:solidFill>
              </a:rPr>
              <a:t>) </a:t>
            </a:r>
            <a:r>
              <a:rPr lang="ko-KR" altLang="en-US" sz="2000" dirty="0" err="1">
                <a:solidFill>
                  <a:schemeClr val="tx1"/>
                </a:solidFill>
              </a:rPr>
              <a:t>태하동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台霞洞</a:t>
            </a:r>
            <a:r>
              <a:rPr lang="en-US" altLang="ko-KR" sz="2000" dirty="0">
                <a:solidFill>
                  <a:schemeClr val="tx1"/>
                </a:solidFill>
              </a:rPr>
              <a:t>)</a:t>
            </a:r>
            <a:r>
              <a:rPr lang="ko-KR" altLang="en-US" sz="2000" dirty="0">
                <a:solidFill>
                  <a:schemeClr val="tx1"/>
                </a:solidFill>
              </a:rPr>
              <a:t>으로 정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定</a:t>
            </a:r>
            <a:r>
              <a:rPr lang="en-US" altLang="ko-KR" sz="2000" dirty="0">
                <a:solidFill>
                  <a:schemeClr val="tx1"/>
                </a:solidFill>
              </a:rPr>
              <a:t>)</a:t>
            </a:r>
            <a:r>
              <a:rPr lang="ko-KR" altLang="en-US" sz="2000" dirty="0">
                <a:solidFill>
                  <a:schemeClr val="tx1"/>
                </a:solidFill>
              </a:rPr>
              <a:t>고 구역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區域</a:t>
            </a:r>
            <a:r>
              <a:rPr lang="en-US" altLang="ko-KR" sz="2000" dirty="0">
                <a:solidFill>
                  <a:schemeClr val="tx1"/>
                </a:solidFill>
              </a:rPr>
              <a:t>)</a:t>
            </a:r>
            <a:r>
              <a:rPr lang="ko-KR" altLang="en-US" sz="2000" dirty="0">
                <a:solidFill>
                  <a:schemeClr val="tx1"/>
                </a:solidFill>
              </a:rPr>
              <a:t>은 울릉전도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鬱陵全島</a:t>
            </a:r>
            <a:r>
              <a:rPr lang="en-US" altLang="ko-KR" sz="2000" dirty="0">
                <a:solidFill>
                  <a:schemeClr val="tx1"/>
                </a:solidFill>
              </a:rPr>
              <a:t>)</a:t>
            </a:r>
            <a:r>
              <a:rPr lang="ko-KR" altLang="en-US" sz="2000" dirty="0">
                <a:solidFill>
                  <a:schemeClr val="tx1"/>
                </a:solidFill>
              </a:rPr>
              <a:t>와 죽도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竹島</a:t>
            </a:r>
            <a:r>
              <a:rPr lang="en-US" altLang="ko-KR" sz="2000" dirty="0">
                <a:solidFill>
                  <a:schemeClr val="tx1"/>
                </a:solidFill>
              </a:rPr>
              <a:t>) </a:t>
            </a:r>
            <a:r>
              <a:rPr lang="ko-KR" altLang="en-US" sz="2000" dirty="0">
                <a:solidFill>
                  <a:schemeClr val="tx1"/>
                </a:solidFill>
              </a:rPr>
              <a:t>석도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石島</a:t>
            </a:r>
            <a:r>
              <a:rPr lang="en-US" altLang="ko-KR" sz="2000" dirty="0">
                <a:solidFill>
                  <a:schemeClr val="tx1"/>
                </a:solidFill>
              </a:rPr>
              <a:t>)</a:t>
            </a:r>
            <a:r>
              <a:rPr lang="ko-KR" altLang="en-US" sz="2000" dirty="0">
                <a:solidFill>
                  <a:schemeClr val="tx1"/>
                </a:solidFill>
              </a:rPr>
              <a:t>를 관할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管轄</a:t>
            </a:r>
            <a:r>
              <a:rPr lang="en-US" altLang="ko-KR" sz="2000" dirty="0">
                <a:solidFill>
                  <a:schemeClr val="tx1"/>
                </a:solidFill>
              </a:rPr>
              <a:t>) </a:t>
            </a:r>
            <a:r>
              <a:rPr lang="ko-KR" altLang="en-US" sz="2000" dirty="0">
                <a:solidFill>
                  <a:schemeClr val="tx1"/>
                </a:solidFill>
              </a:rPr>
              <a:t>사</a:t>
            </a:r>
            <a:r>
              <a:rPr lang="en-US" altLang="ko-KR" sz="2000" dirty="0">
                <a:solidFill>
                  <a:schemeClr val="tx1"/>
                </a:solidFill>
              </a:rPr>
              <a:t>(</a:t>
            </a:r>
            <a:r>
              <a:rPr lang="ko-KR" altLang="en-US" sz="2000" dirty="0">
                <a:solidFill>
                  <a:schemeClr val="tx1"/>
                </a:solidFill>
              </a:rPr>
              <a:t>事</a:t>
            </a:r>
            <a:r>
              <a:rPr lang="en-US" altLang="ko-KR" sz="2000" dirty="0">
                <a:solidFill>
                  <a:schemeClr val="tx1"/>
                </a:solidFill>
              </a:rPr>
              <a:t>).</a:t>
            </a:r>
            <a:endParaRPr lang="ko-KR" altLang="en-US" sz="2000" dirty="0">
              <a:solidFill>
                <a:schemeClr val="tx1"/>
              </a:solidFill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647111" y="4529797"/>
            <a:ext cx="5233183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2300" dirty="0"/>
              <a:t>독도</a:t>
            </a:r>
            <a:r>
              <a:rPr lang="en-US" altLang="ko-KR" sz="2300" dirty="0"/>
              <a:t>(</a:t>
            </a:r>
            <a:r>
              <a:rPr lang="ko-KR" altLang="en-US" sz="2300" dirty="0"/>
              <a:t>석도</a:t>
            </a:r>
            <a:r>
              <a:rPr lang="en-US" altLang="ko-KR" sz="2300" dirty="0"/>
              <a:t>)</a:t>
            </a:r>
            <a:r>
              <a:rPr lang="ko-KR" altLang="en-US" sz="2300" dirty="0"/>
              <a:t>를  울릉군수가 관할 확인</a:t>
            </a:r>
            <a:endParaRPr lang="en-US" altLang="ko-KR" sz="2300" dirty="0"/>
          </a:p>
        </p:txBody>
      </p:sp>
      <p:sp>
        <p:nvSpPr>
          <p:cNvPr id="14" name="TextBox 13"/>
          <p:cNvSpPr txBox="1"/>
          <p:nvPr/>
        </p:nvSpPr>
        <p:spPr>
          <a:xfrm>
            <a:off x="647111" y="5510645"/>
            <a:ext cx="5233183" cy="4462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2300" dirty="0"/>
              <a:t>독도</a:t>
            </a:r>
            <a:r>
              <a:rPr lang="en-US" altLang="ko-KR" sz="2300" dirty="0"/>
              <a:t>(</a:t>
            </a:r>
            <a:r>
              <a:rPr lang="ko-KR" altLang="en-US" sz="2300" dirty="0"/>
              <a:t>석도</a:t>
            </a:r>
            <a:r>
              <a:rPr lang="en-US" altLang="ko-KR" sz="2300" dirty="0"/>
              <a:t>)</a:t>
            </a:r>
            <a:r>
              <a:rPr lang="ko-KR" altLang="en-US" sz="2300" dirty="0"/>
              <a:t>는 대한제국의 영토로 확인</a:t>
            </a:r>
          </a:p>
        </p:txBody>
      </p:sp>
      <p:sp>
        <p:nvSpPr>
          <p:cNvPr id="15" name="화살표: 아래쪽 14"/>
          <p:cNvSpPr/>
          <p:nvPr/>
        </p:nvSpPr>
        <p:spPr>
          <a:xfrm>
            <a:off x="3066754" y="4103877"/>
            <a:ext cx="393895" cy="37982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2" name="화살표: 아래쪽 21"/>
          <p:cNvSpPr/>
          <p:nvPr/>
        </p:nvSpPr>
        <p:spPr>
          <a:xfrm>
            <a:off x="3066753" y="5018276"/>
            <a:ext cx="393895" cy="379827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693936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그림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51097" y="441408"/>
            <a:ext cx="2819400" cy="1626543"/>
          </a:xfrm>
          <a:prstGeom prst="rect">
            <a:avLst/>
          </a:prstGeom>
          <a:ln w="38100" cap="sq">
            <a:solidFill>
              <a:srgbClr val="000000"/>
            </a:solidFill>
            <a:prstDash val="solid"/>
            <a:miter lim="800000"/>
          </a:ln>
          <a:effectLst>
            <a:outerShdw blurRad="50800" dist="38100" dir="2700000" algn="tl" rotWithShape="0">
              <a:srgbClr val="000000">
                <a:alpha val="43000"/>
              </a:srgbClr>
            </a:outerShdw>
          </a:effectLst>
        </p:spPr>
      </p:pic>
      <p:sp>
        <p:nvSpPr>
          <p:cNvPr id="5" name="TextBox 4"/>
          <p:cNvSpPr txBox="1"/>
          <p:nvPr/>
        </p:nvSpPr>
        <p:spPr>
          <a:xfrm>
            <a:off x="3784208" y="931513"/>
            <a:ext cx="640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3600" dirty="0"/>
              <a:t>:1904</a:t>
            </a:r>
            <a:r>
              <a:rPr lang="ko-KR" altLang="en-US" sz="3600" dirty="0"/>
              <a:t>년 대한제국 중립선언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3784208" y="3096213"/>
            <a:ext cx="640080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3600" dirty="0"/>
              <a:t>:1904~1905 </a:t>
            </a:r>
            <a:r>
              <a:rPr lang="ko-KR" altLang="en-US" sz="3600" dirty="0"/>
              <a:t>러</a:t>
            </a:r>
            <a:r>
              <a:rPr lang="en-US" altLang="ko-KR" sz="3600" dirty="0"/>
              <a:t>*</a:t>
            </a:r>
            <a:r>
              <a:rPr lang="ko-KR" altLang="en-US" sz="3600" dirty="0" err="1"/>
              <a:t>일전쟁</a:t>
            </a:r>
            <a:endParaRPr lang="ko-KR" altLang="en-US" sz="3600" dirty="0"/>
          </a:p>
        </p:txBody>
      </p:sp>
      <p:pic>
        <p:nvPicPr>
          <p:cNvPr id="12" name="그림 1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51097" y="2511944"/>
            <a:ext cx="2819400" cy="1876425"/>
          </a:xfrm>
          <a:prstGeom prst="rect">
            <a:avLst/>
          </a:prstGeom>
        </p:spPr>
      </p:pic>
      <p:pic>
        <p:nvPicPr>
          <p:cNvPr id="14" name="그림 13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51097" y="4832362"/>
            <a:ext cx="2819400" cy="2025638"/>
          </a:xfrm>
          <a:prstGeom prst="rect">
            <a:avLst/>
          </a:prstGeom>
        </p:spPr>
      </p:pic>
      <p:sp>
        <p:nvSpPr>
          <p:cNvPr id="15" name="TextBox 14"/>
          <p:cNvSpPr txBox="1"/>
          <p:nvPr/>
        </p:nvSpPr>
        <p:spPr>
          <a:xfrm>
            <a:off x="3784208" y="5514535"/>
            <a:ext cx="640080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3200" dirty="0"/>
              <a:t>:</a:t>
            </a:r>
            <a:r>
              <a:rPr lang="ko-KR" altLang="en-US" sz="3200" dirty="0"/>
              <a:t> 한국을 내편으로 </a:t>
            </a:r>
            <a:r>
              <a:rPr lang="ko-KR" altLang="en-US" sz="3200" dirty="0" err="1"/>
              <a:t>만들겠어</a:t>
            </a:r>
            <a:r>
              <a:rPr lang="en-US" altLang="ko-KR" sz="3200" dirty="0"/>
              <a:t>!!!</a:t>
            </a:r>
            <a:endParaRPr lang="ko-KR" altLang="en-US" sz="3200" dirty="0"/>
          </a:p>
        </p:txBody>
      </p:sp>
    </p:spTree>
    <p:extLst>
      <p:ext uri="{BB962C8B-B14F-4D97-AF65-F5344CB8AC3E}">
        <p14:creationId xmlns:p14="http://schemas.microsoft.com/office/powerpoint/2010/main" val="40041941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3081096" y="814140"/>
            <a:ext cx="870763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3200" dirty="0"/>
              <a:t>:</a:t>
            </a:r>
            <a:r>
              <a:rPr lang="ko-KR" altLang="en-US" sz="3200" dirty="0"/>
              <a:t>한일협약을 맺어야 겠어</a:t>
            </a:r>
            <a:r>
              <a:rPr lang="en-US" altLang="ko-KR" sz="3200" dirty="0"/>
              <a:t>!!! </a:t>
            </a:r>
            <a:r>
              <a:rPr lang="ko-KR" altLang="en-US" sz="3200" dirty="0">
                <a:solidFill>
                  <a:srgbClr val="FF0000"/>
                </a:solidFill>
              </a:rPr>
              <a:t>한일의정서</a:t>
            </a:r>
            <a:r>
              <a:rPr lang="ko-KR" altLang="en-US" sz="3200" dirty="0"/>
              <a:t> </a:t>
            </a:r>
            <a:r>
              <a:rPr lang="ko-KR" altLang="en-US" sz="3200" dirty="0" err="1"/>
              <a:t>싸인해</a:t>
            </a:r>
            <a:r>
              <a:rPr lang="en-US" altLang="ko-KR" sz="3200" dirty="0"/>
              <a:t>!!</a:t>
            </a:r>
            <a:endParaRPr lang="ko-KR" altLang="en-US" sz="3200" dirty="0"/>
          </a:p>
        </p:txBody>
      </p:sp>
      <p:pic>
        <p:nvPicPr>
          <p:cNvPr id="5" name="그림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45809" y="182881"/>
            <a:ext cx="2335287" cy="1744393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745809" y="2061987"/>
            <a:ext cx="11169527" cy="707886"/>
          </a:xfrm>
          <a:prstGeom prst="rect">
            <a:avLst/>
          </a:prstGeom>
          <a:noFill/>
          <a:ln>
            <a:solidFill>
              <a:srgbClr val="FF0000"/>
            </a:solidFill>
          </a:ln>
        </p:spPr>
        <p:txBody>
          <a:bodyPr wrap="square" rtlCol="0">
            <a:spAutoFit/>
          </a:bodyPr>
          <a:lstStyle/>
          <a:p>
            <a:pPr marL="1619250" indent="-1619250"/>
            <a:r>
              <a:rPr lang="ko-KR" altLang="en-US" sz="20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한일 의정서 </a:t>
            </a:r>
            <a:r>
              <a:rPr lang="en-US" altLang="ko-KR" sz="2000" dirty="0"/>
              <a:t>:</a:t>
            </a:r>
            <a:r>
              <a:rPr lang="ko-KR" altLang="en-US" sz="2000" dirty="0"/>
              <a:t>대한제국의 안전을 지킨다는 대전제를 내세우고</a:t>
            </a:r>
            <a:r>
              <a:rPr lang="en-US" altLang="ko-KR" sz="2000" dirty="0"/>
              <a:t>, </a:t>
            </a:r>
            <a:r>
              <a:rPr lang="ko-KR" altLang="en-US" sz="2000" dirty="0"/>
              <a:t>일본은 한국의 영토를 전략적으로   자유롭게 사용</a:t>
            </a:r>
            <a:r>
              <a:rPr lang="en-US" altLang="ko-KR" sz="2000" dirty="0"/>
              <a:t>, </a:t>
            </a:r>
            <a:r>
              <a:rPr lang="ko-KR" altLang="en-US" sz="2000" dirty="0"/>
              <a:t>장기적으로는 한국을 침략할 수 있는 발판을 마련</a:t>
            </a:r>
          </a:p>
        </p:txBody>
      </p:sp>
      <p:pic>
        <p:nvPicPr>
          <p:cNvPr id="8" name="그림 7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43658" y="2908157"/>
            <a:ext cx="2337438" cy="1746000"/>
          </a:xfrm>
          <a:prstGeom prst="rect">
            <a:avLst/>
          </a:prstGeom>
        </p:spPr>
      </p:pic>
      <p:sp>
        <p:nvSpPr>
          <p:cNvPr id="9" name="TextBox 8"/>
          <p:cNvSpPr txBox="1"/>
          <p:nvPr/>
        </p:nvSpPr>
        <p:spPr>
          <a:xfrm>
            <a:off x="3207894" y="3488769"/>
            <a:ext cx="870744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3200" dirty="0"/>
              <a:t>:</a:t>
            </a:r>
            <a:r>
              <a:rPr lang="ko-KR" altLang="en-US" sz="3200" dirty="0"/>
              <a:t>독도는 우리땅이야</a:t>
            </a:r>
            <a:r>
              <a:rPr lang="en-US" altLang="ko-KR" sz="3200" dirty="0"/>
              <a:t>!! </a:t>
            </a:r>
            <a:r>
              <a:rPr lang="en-US" altLang="ko-KR" sz="3200" dirty="0">
                <a:solidFill>
                  <a:schemeClr val="accent5"/>
                </a:solidFill>
              </a:rPr>
              <a:t>&lt;</a:t>
            </a:r>
            <a:r>
              <a:rPr lang="ko-KR" altLang="en-US" sz="3200" dirty="0" err="1">
                <a:solidFill>
                  <a:schemeClr val="accent5"/>
                </a:solidFill>
              </a:rPr>
              <a:t>시마네현</a:t>
            </a:r>
            <a:r>
              <a:rPr lang="ko-KR" altLang="en-US" sz="3200" dirty="0">
                <a:solidFill>
                  <a:schemeClr val="accent5"/>
                </a:solidFill>
              </a:rPr>
              <a:t> 고시 제</a:t>
            </a:r>
            <a:r>
              <a:rPr lang="en-US" altLang="ko-KR" sz="3200" dirty="0">
                <a:solidFill>
                  <a:schemeClr val="accent5"/>
                </a:solidFill>
              </a:rPr>
              <a:t>40</a:t>
            </a:r>
            <a:r>
              <a:rPr lang="ko-KR" altLang="en-US" sz="3200" dirty="0">
                <a:solidFill>
                  <a:schemeClr val="accent5"/>
                </a:solidFill>
              </a:rPr>
              <a:t>호</a:t>
            </a:r>
            <a:r>
              <a:rPr lang="en-US" altLang="ko-KR" sz="3200" dirty="0">
                <a:solidFill>
                  <a:schemeClr val="accent5"/>
                </a:solidFill>
              </a:rPr>
              <a:t>&gt;</a:t>
            </a:r>
            <a:endParaRPr lang="ko-KR" altLang="en-US" sz="3200" dirty="0">
              <a:solidFill>
                <a:schemeClr val="accent5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743658" y="5019110"/>
            <a:ext cx="10798768" cy="707886"/>
          </a:xfrm>
          <a:prstGeom prst="rect">
            <a:avLst/>
          </a:prstGeom>
          <a:noFill/>
          <a:ln>
            <a:solidFill>
              <a:schemeClr val="accent5"/>
            </a:solidFill>
          </a:ln>
        </p:spPr>
        <p:txBody>
          <a:bodyPr wrap="square" rtlCol="0">
            <a:spAutoFit/>
          </a:bodyPr>
          <a:lstStyle/>
          <a:p>
            <a:pPr marL="2863850" indent="-2863850"/>
            <a:r>
              <a:rPr lang="ko-KR" altLang="en-US" sz="2000" dirty="0" err="1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시마네현</a:t>
            </a:r>
            <a:r>
              <a:rPr lang="ko-KR" altLang="en-US" sz="20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 고시 제</a:t>
            </a:r>
            <a:r>
              <a:rPr lang="en-US" altLang="ko-KR" sz="20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40</a:t>
            </a:r>
            <a:r>
              <a:rPr lang="ko-KR" altLang="en-US" sz="20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호 </a:t>
            </a:r>
            <a:r>
              <a:rPr lang="en-US" altLang="ko-KR" sz="2000" dirty="0"/>
              <a:t>:</a:t>
            </a:r>
            <a:r>
              <a:rPr lang="ko-KR" altLang="en-US" sz="2000" dirty="0"/>
              <a:t>시네마현은 내부 회람용이란 도장을 찍어 고시</a:t>
            </a:r>
            <a:r>
              <a:rPr lang="en-US" altLang="ko-KR" sz="2000" dirty="0"/>
              <a:t>, </a:t>
            </a:r>
            <a:r>
              <a:rPr lang="ko-KR" altLang="en-US" sz="2000" dirty="0"/>
              <a:t>독도를 일본땅으로 편입했다는 내용을 담고 있다</a:t>
            </a:r>
            <a:r>
              <a:rPr lang="en-US" altLang="ko-KR" dirty="0"/>
              <a:t>.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1369725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44450" y="124827"/>
            <a:ext cx="11116408" cy="971305"/>
          </a:xfrm>
        </p:spPr>
        <p:txBody>
          <a:bodyPr>
            <a:normAutofit/>
          </a:bodyPr>
          <a:lstStyle/>
          <a:p>
            <a:pPr algn="ctr"/>
            <a:r>
              <a:rPr lang="ko-KR" altLang="en-US" sz="5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포츠담</a:t>
            </a:r>
            <a:r>
              <a:rPr lang="ko-KR" altLang="en-US" sz="5400" dirty="0"/>
              <a:t> </a:t>
            </a:r>
            <a:r>
              <a:rPr lang="ko-KR" altLang="en-US" sz="5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선언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984738" y="4543865"/>
            <a:ext cx="39108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ko-KR" altLang="en-US" dirty="0"/>
          </a:p>
        </p:txBody>
      </p:sp>
      <p:sp>
        <p:nvSpPr>
          <p:cNvPr id="8" name="TextBox 7"/>
          <p:cNvSpPr txBox="1"/>
          <p:nvPr/>
        </p:nvSpPr>
        <p:spPr>
          <a:xfrm>
            <a:off x="774817" y="1596905"/>
            <a:ext cx="10671811" cy="477054"/>
          </a:xfrm>
          <a:prstGeom prst="rect">
            <a:avLst/>
          </a:prstGeom>
          <a:solidFill>
            <a:schemeClr val="accent2">
              <a:lumMod val="20000"/>
              <a:lumOff val="80000"/>
            </a:schemeClr>
          </a:solidFill>
          <a:ln>
            <a:noFill/>
          </a:ln>
          <a:effectLst/>
        </p:spPr>
        <p:txBody>
          <a:bodyPr wrap="square" rtlCol="0">
            <a:spAutoFit/>
          </a:bodyPr>
          <a:lstStyle/>
          <a:p>
            <a:pPr algn="ctr"/>
            <a:r>
              <a:rPr lang="en-US" altLang="ko-KR" sz="2500" dirty="0"/>
              <a:t>1945. 7. 26 </a:t>
            </a:r>
            <a:r>
              <a:rPr lang="ko-KR" altLang="en-US" sz="2500" dirty="0"/>
              <a:t>독일 포츠담에서 미국 영국 중국  각 국가의 정상이 공동선언</a:t>
            </a:r>
          </a:p>
        </p:txBody>
      </p:sp>
      <p:sp>
        <p:nvSpPr>
          <p:cNvPr id="9" name="TextBox 8"/>
          <p:cNvSpPr txBox="1"/>
          <p:nvPr/>
        </p:nvSpPr>
        <p:spPr>
          <a:xfrm>
            <a:off x="774817" y="2897261"/>
            <a:ext cx="4650839" cy="2400657"/>
          </a:xfrm>
          <a:prstGeom prst="rect">
            <a:avLst/>
          </a:prstGeom>
          <a:gradFill>
            <a:gsLst>
              <a:gs pos="0">
                <a:schemeClr val="bg2">
                  <a:tint val="90000"/>
                  <a:satMod val="92000"/>
                  <a:lumMod val="120000"/>
                </a:schemeClr>
              </a:gs>
              <a:gs pos="100000">
                <a:schemeClr val="bg2">
                  <a:shade val="98000"/>
                  <a:satMod val="120000"/>
                  <a:lumMod val="98000"/>
                </a:schemeClr>
              </a:gs>
            </a:gsLst>
            <a:path path="circle">
              <a:fillToRect l="50000" t="50000" r="100000" b="100000"/>
            </a:path>
          </a:gradFill>
          <a:ln>
            <a:noFill/>
          </a:ln>
        </p:spPr>
        <p:txBody>
          <a:bodyPr wrap="square" rtlCol="0">
            <a:spAutoFit/>
          </a:bodyPr>
          <a:lstStyle/>
          <a:p>
            <a:pPr algn="ctr"/>
            <a:r>
              <a:rPr lang="en-US" altLang="ko-KR" sz="2500" dirty="0"/>
              <a:t>8.</a:t>
            </a:r>
            <a:r>
              <a:rPr lang="ko-KR" altLang="en-US" sz="2500" dirty="0"/>
              <a:t> </a:t>
            </a:r>
            <a:r>
              <a:rPr lang="ko-KR" altLang="en-US" sz="2500" dirty="0">
                <a:solidFill>
                  <a:srgbClr val="FF0000"/>
                </a:solidFill>
                <a:latin typeface="HY중고딕" panose="02030600000101010101" pitchFamily="18" charset="-127"/>
                <a:ea typeface="HY중고딕" panose="02030600000101010101" pitchFamily="18" charset="-127"/>
              </a:rPr>
              <a:t>카이로 선언</a:t>
            </a:r>
            <a:r>
              <a:rPr lang="ko-KR" altLang="en-US" sz="2500" dirty="0">
                <a:latin typeface="HY중고딕" panose="02030600000101010101" pitchFamily="18" charset="-127"/>
                <a:ea typeface="HY중고딕" panose="02030600000101010101" pitchFamily="18" charset="-127"/>
              </a:rPr>
              <a:t>의 모든 조항은                                                                        이행되어야 하며</a:t>
            </a:r>
            <a:r>
              <a:rPr lang="en-US" altLang="ko-KR" sz="2500" dirty="0">
                <a:latin typeface="HY중고딕" panose="02030600000101010101" pitchFamily="18" charset="-127"/>
                <a:ea typeface="HY중고딕" panose="02030600000101010101" pitchFamily="18" charset="-127"/>
              </a:rPr>
              <a:t> </a:t>
            </a:r>
          </a:p>
          <a:p>
            <a:pPr algn="ctr"/>
            <a:endParaRPr lang="en-US" altLang="ko-KR" sz="2500" dirty="0">
              <a:latin typeface="HY중고딕" panose="02030600000101010101" pitchFamily="18" charset="-127"/>
              <a:ea typeface="HY중고딕" panose="02030600000101010101" pitchFamily="18" charset="-127"/>
            </a:endParaRPr>
          </a:p>
          <a:p>
            <a:pPr algn="ctr"/>
            <a:r>
              <a:rPr lang="ko-KR" altLang="en-US" sz="2500" dirty="0">
                <a:latin typeface="HY중고딕" panose="02030600000101010101" pitchFamily="18" charset="-127"/>
                <a:ea typeface="HY중고딕" panose="02030600000101010101" pitchFamily="18" charset="-127"/>
              </a:rPr>
              <a:t>일본의 주권은 혼슈</a:t>
            </a:r>
            <a:r>
              <a:rPr lang="en-US" altLang="ko-KR" sz="2500" dirty="0">
                <a:latin typeface="HY중고딕" panose="02030600000101010101" pitchFamily="18" charset="-127"/>
                <a:ea typeface="HY중고딕" panose="02030600000101010101" pitchFamily="18" charset="-127"/>
              </a:rPr>
              <a:t>, </a:t>
            </a:r>
            <a:r>
              <a:rPr lang="ko-KR" altLang="en-US" sz="2500" dirty="0">
                <a:latin typeface="HY중고딕" panose="02030600000101010101" pitchFamily="18" charset="-127"/>
                <a:ea typeface="HY중고딕" panose="02030600000101010101" pitchFamily="18" charset="-127"/>
              </a:rPr>
              <a:t>홋카이도</a:t>
            </a:r>
            <a:r>
              <a:rPr lang="en-US" altLang="ko-KR" sz="2500" dirty="0">
                <a:latin typeface="HY중고딕" panose="02030600000101010101" pitchFamily="18" charset="-127"/>
                <a:ea typeface="HY중고딕" panose="02030600000101010101" pitchFamily="18" charset="-127"/>
              </a:rPr>
              <a:t>, </a:t>
            </a:r>
            <a:r>
              <a:rPr lang="ko-KR" altLang="en-US" sz="2500" dirty="0">
                <a:latin typeface="HY중고딕" panose="02030600000101010101" pitchFamily="18" charset="-127"/>
                <a:ea typeface="HY중고딕" panose="02030600000101010101" pitchFamily="18" charset="-127"/>
              </a:rPr>
              <a:t>규슈</a:t>
            </a:r>
            <a:r>
              <a:rPr lang="en-US" altLang="ko-KR" sz="2500" dirty="0">
                <a:latin typeface="HY중고딕" panose="02030600000101010101" pitchFamily="18" charset="-127"/>
                <a:ea typeface="HY중고딕" panose="02030600000101010101" pitchFamily="18" charset="-127"/>
              </a:rPr>
              <a:t>, </a:t>
            </a:r>
            <a:r>
              <a:rPr lang="ko-KR" altLang="en-US" sz="2500" dirty="0">
                <a:latin typeface="HY중고딕" panose="02030600000101010101" pitchFamily="18" charset="-127"/>
                <a:ea typeface="HY중고딕" panose="02030600000101010101" pitchFamily="18" charset="-127"/>
              </a:rPr>
              <a:t>시코쿠와 연합국이 결정하는 작은 섬들에 국한된다</a:t>
            </a:r>
            <a:endParaRPr lang="en-US" altLang="ko-KR" sz="2500" dirty="0">
              <a:latin typeface="HY중고딕" panose="02030600000101010101" pitchFamily="18" charset="-127"/>
              <a:ea typeface="HY중고딕" panose="02030600000101010101" pitchFamily="18" charset="-127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6241580" y="2897261"/>
            <a:ext cx="5205048" cy="2677656"/>
          </a:xfrm>
          <a:prstGeom prst="rect">
            <a:avLst/>
          </a:prstGeom>
          <a:gradFill>
            <a:gsLst>
              <a:gs pos="0">
                <a:schemeClr val="bg2">
                  <a:tint val="90000"/>
                  <a:satMod val="92000"/>
                  <a:lumMod val="120000"/>
                </a:schemeClr>
              </a:gs>
              <a:gs pos="100000">
                <a:schemeClr val="bg2">
                  <a:shade val="98000"/>
                  <a:satMod val="120000"/>
                  <a:lumMod val="98000"/>
                </a:schemeClr>
              </a:gs>
            </a:gsLst>
            <a:path path="circle">
              <a:fillToRect l="50000" t="50000" r="100000" b="100000"/>
            </a:path>
          </a:gradFill>
          <a:ln>
            <a:noFill/>
          </a:ln>
        </p:spPr>
        <p:txBody>
          <a:bodyPr wrap="square" rtlCol="0">
            <a:spAutoFit/>
          </a:bodyPr>
          <a:lstStyle/>
          <a:p>
            <a:r>
              <a:rPr lang="en-US" altLang="ko-KR" sz="2400" dirty="0">
                <a:latin typeface="+mj-ea"/>
                <a:ea typeface="+mj-ea"/>
              </a:rPr>
              <a:t>13.</a:t>
            </a:r>
            <a:r>
              <a:rPr lang="ko-KR" altLang="en-US" sz="2400" dirty="0">
                <a:latin typeface="+mj-ea"/>
                <a:ea typeface="+mj-ea"/>
              </a:rPr>
              <a:t> 우리는 이제 일본 정부가 모든 일    본 군사력의 </a:t>
            </a:r>
            <a:r>
              <a:rPr lang="ko-KR" altLang="en-US" sz="2400" dirty="0">
                <a:solidFill>
                  <a:srgbClr val="FF0000"/>
                </a:solidFill>
                <a:latin typeface="+mj-ea"/>
                <a:ea typeface="+mj-ea"/>
              </a:rPr>
              <a:t>무조건적 항복</a:t>
            </a:r>
            <a:r>
              <a:rPr lang="ko-KR" altLang="en-US" sz="2400" dirty="0">
                <a:latin typeface="+mj-ea"/>
                <a:ea typeface="+mj-ea"/>
              </a:rPr>
              <a:t>을</a:t>
            </a:r>
            <a:r>
              <a:rPr lang="ko-KR" altLang="en-US" sz="2400" dirty="0">
                <a:solidFill>
                  <a:srgbClr val="FF0000"/>
                </a:solidFill>
                <a:latin typeface="+mj-ea"/>
                <a:ea typeface="+mj-ea"/>
              </a:rPr>
              <a:t> </a:t>
            </a:r>
            <a:r>
              <a:rPr lang="ko-KR" altLang="en-US" sz="2400" dirty="0">
                <a:latin typeface="+mj-ea"/>
                <a:ea typeface="+mj-ea"/>
              </a:rPr>
              <a:t>선언하고 그러한 조치를 확실하게 믿을 수 있도록 타당하고도 적절한 방안을 보장할 것을 요구한다</a:t>
            </a:r>
            <a:r>
              <a:rPr lang="en-US" altLang="ko-KR" sz="2400" dirty="0">
                <a:latin typeface="+mj-ea"/>
                <a:ea typeface="+mj-ea"/>
              </a:rPr>
              <a:t>. </a:t>
            </a:r>
            <a:r>
              <a:rPr lang="ko-KR" altLang="en-US" sz="2400" dirty="0">
                <a:latin typeface="+mj-ea"/>
                <a:ea typeface="+mj-ea"/>
              </a:rPr>
              <a:t>그렇게 하지 않을 경우</a:t>
            </a:r>
            <a:r>
              <a:rPr lang="en-US" altLang="ko-KR" sz="2400" dirty="0">
                <a:latin typeface="+mj-ea"/>
                <a:ea typeface="+mj-ea"/>
              </a:rPr>
              <a:t>, </a:t>
            </a:r>
            <a:r>
              <a:rPr lang="ko-KR" altLang="en-US" sz="2400" dirty="0">
                <a:latin typeface="+mj-ea"/>
                <a:ea typeface="+mj-ea"/>
              </a:rPr>
              <a:t>일본은 지금 당장 전멸을 </a:t>
            </a:r>
            <a:r>
              <a:rPr lang="ko-KR" altLang="en-US" sz="2400" dirty="0" err="1">
                <a:latin typeface="+mj-ea"/>
                <a:ea typeface="+mj-ea"/>
              </a:rPr>
              <a:t>파괴당따름이다</a:t>
            </a:r>
            <a:r>
              <a:rPr lang="en-US" altLang="ko-KR" sz="2400" dirty="0">
                <a:latin typeface="+mj-ea"/>
                <a:ea typeface="+mj-ea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6926395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화살표: 오른쪽 27"/>
          <p:cNvSpPr/>
          <p:nvPr/>
        </p:nvSpPr>
        <p:spPr>
          <a:xfrm>
            <a:off x="2194559" y="492369"/>
            <a:ext cx="3460653" cy="1432653"/>
          </a:xfrm>
          <a:prstGeom prst="rightArrow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3600" dirty="0">
                <a:solidFill>
                  <a:schemeClr val="tx1"/>
                </a:solidFill>
              </a:rPr>
              <a:t>포츠담 선언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632159" y="499244"/>
            <a:ext cx="1561513" cy="1446550"/>
          </a:xfrm>
          <a:prstGeom prst="rect">
            <a:avLst/>
          </a:prstGeom>
          <a:ln>
            <a:noFill/>
          </a:ln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altLang="ko-KR" sz="4400" dirty="0"/>
              <a:t>194507.26</a:t>
            </a:r>
            <a:endParaRPr lang="ko-KR" altLang="en-US" sz="4400" dirty="0"/>
          </a:p>
        </p:txBody>
      </p:sp>
      <p:sp>
        <p:nvSpPr>
          <p:cNvPr id="17" name="TextBox 16"/>
          <p:cNvSpPr txBox="1"/>
          <p:nvPr/>
        </p:nvSpPr>
        <p:spPr>
          <a:xfrm>
            <a:off x="632159" y="2746434"/>
            <a:ext cx="1562400" cy="14472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altLang="ko-KR" sz="4400" dirty="0"/>
              <a:t>1945 08.08</a:t>
            </a:r>
            <a:endParaRPr lang="ko-KR" altLang="en-US" sz="4400" dirty="0"/>
          </a:p>
        </p:txBody>
      </p:sp>
      <p:sp>
        <p:nvSpPr>
          <p:cNvPr id="18" name="TextBox 17"/>
          <p:cNvSpPr txBox="1"/>
          <p:nvPr/>
        </p:nvSpPr>
        <p:spPr>
          <a:xfrm>
            <a:off x="5795887" y="450166"/>
            <a:ext cx="1562400" cy="144655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altLang="ko-KR" sz="4400" dirty="0"/>
              <a:t>194508.06</a:t>
            </a:r>
          </a:p>
        </p:txBody>
      </p:sp>
      <p:sp>
        <p:nvSpPr>
          <p:cNvPr id="19" name="TextBox 18"/>
          <p:cNvSpPr txBox="1"/>
          <p:nvPr/>
        </p:nvSpPr>
        <p:spPr>
          <a:xfrm>
            <a:off x="5817430" y="2747830"/>
            <a:ext cx="1562400" cy="14472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altLang="ko-KR" sz="4400" dirty="0"/>
              <a:t>1945 08.09</a:t>
            </a:r>
            <a:endParaRPr lang="ko-KR" altLang="en-US" sz="4400" dirty="0"/>
          </a:p>
        </p:txBody>
      </p:sp>
      <p:sp>
        <p:nvSpPr>
          <p:cNvPr id="20" name="TextBox 19"/>
          <p:cNvSpPr txBox="1"/>
          <p:nvPr/>
        </p:nvSpPr>
        <p:spPr>
          <a:xfrm>
            <a:off x="632159" y="5001149"/>
            <a:ext cx="1561513" cy="144655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pPr algn="ctr"/>
            <a:r>
              <a:rPr lang="en-US" altLang="ko-KR" sz="4400" dirty="0"/>
              <a:t>1945 08.10</a:t>
            </a:r>
          </a:p>
        </p:txBody>
      </p:sp>
      <p:sp>
        <p:nvSpPr>
          <p:cNvPr id="30" name="화살표: 오른쪽 29"/>
          <p:cNvSpPr/>
          <p:nvPr/>
        </p:nvSpPr>
        <p:spPr>
          <a:xfrm>
            <a:off x="7379830" y="2760834"/>
            <a:ext cx="3459600" cy="1432800"/>
          </a:xfrm>
          <a:prstGeom prst="rightArrow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600" dirty="0">
                <a:solidFill>
                  <a:schemeClr val="tx1"/>
                </a:solidFill>
              </a:rPr>
              <a:t>나가사키 원폭 투하</a:t>
            </a:r>
          </a:p>
        </p:txBody>
      </p:sp>
      <p:sp>
        <p:nvSpPr>
          <p:cNvPr id="31" name="화살표: 오른쪽 30"/>
          <p:cNvSpPr/>
          <p:nvPr/>
        </p:nvSpPr>
        <p:spPr>
          <a:xfrm>
            <a:off x="7358287" y="499244"/>
            <a:ext cx="3459600" cy="1432800"/>
          </a:xfrm>
          <a:prstGeom prst="rightArrow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600" dirty="0">
                <a:solidFill>
                  <a:schemeClr val="tx1"/>
                </a:solidFill>
              </a:rPr>
              <a:t>히로시마 원폭 투하</a:t>
            </a:r>
          </a:p>
        </p:txBody>
      </p:sp>
      <p:sp>
        <p:nvSpPr>
          <p:cNvPr id="32" name="화살표: 오른쪽 31"/>
          <p:cNvSpPr/>
          <p:nvPr/>
        </p:nvSpPr>
        <p:spPr>
          <a:xfrm>
            <a:off x="2195612" y="2746434"/>
            <a:ext cx="3459600" cy="1432800"/>
          </a:xfrm>
          <a:prstGeom prst="rightArrow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300" dirty="0">
                <a:solidFill>
                  <a:schemeClr val="tx1"/>
                </a:solidFill>
              </a:rPr>
              <a:t>소련 일본에 선전포고</a:t>
            </a:r>
          </a:p>
        </p:txBody>
      </p:sp>
      <p:sp>
        <p:nvSpPr>
          <p:cNvPr id="33" name="화살표: 오른쪽 32"/>
          <p:cNvSpPr/>
          <p:nvPr/>
        </p:nvSpPr>
        <p:spPr>
          <a:xfrm>
            <a:off x="2195612" y="4986749"/>
            <a:ext cx="3459600" cy="1432800"/>
          </a:xfrm>
          <a:prstGeom prst="rightArrow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600" dirty="0">
                <a:solidFill>
                  <a:schemeClr val="tx1"/>
                </a:solidFill>
              </a:rPr>
              <a:t>일본의 무조건 항복</a:t>
            </a:r>
          </a:p>
        </p:txBody>
      </p:sp>
      <p:sp>
        <p:nvSpPr>
          <p:cNvPr id="34" name="화살표: 오른쪽 33"/>
          <p:cNvSpPr/>
          <p:nvPr/>
        </p:nvSpPr>
        <p:spPr>
          <a:xfrm>
            <a:off x="5795887" y="4986749"/>
            <a:ext cx="5022000" cy="1432800"/>
          </a:xfrm>
          <a:prstGeom prst="rightArrow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600" dirty="0">
                <a:solidFill>
                  <a:schemeClr val="tx1"/>
                </a:solidFill>
              </a:rPr>
              <a:t>포츠담 선언 수용</a:t>
            </a:r>
          </a:p>
        </p:txBody>
      </p:sp>
    </p:spTree>
    <p:extLst>
      <p:ext uri="{BB962C8B-B14F-4D97-AF65-F5344CB8AC3E}">
        <p14:creationId xmlns:p14="http://schemas.microsoft.com/office/powerpoint/2010/main" val="1223901842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659567" y="749509"/>
            <a:ext cx="9818558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4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연합국 최고 사령부 지령 제</a:t>
            </a:r>
            <a:r>
              <a:rPr lang="en-US" altLang="ko-KR" sz="4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677</a:t>
            </a:r>
            <a:r>
              <a:rPr lang="ko-KR" altLang="en-US" sz="4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호</a:t>
            </a:r>
          </a:p>
        </p:txBody>
      </p:sp>
      <p:sp>
        <p:nvSpPr>
          <p:cNvPr id="2" name="TextBox 1"/>
          <p:cNvSpPr txBox="1"/>
          <p:nvPr/>
        </p:nvSpPr>
        <p:spPr>
          <a:xfrm>
            <a:off x="659568" y="2452254"/>
            <a:ext cx="4314214" cy="3539430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/>
          <a:effectLst>
            <a:softEdge rad="63500"/>
          </a:effectLst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ko-KR" altLang="en-US" sz="2800" dirty="0"/>
              <a:t>연합국 최고사령부는 </a:t>
            </a:r>
            <a:r>
              <a:rPr lang="en-US" altLang="ko-KR" sz="2800" dirty="0"/>
              <a:t>1946</a:t>
            </a:r>
            <a:r>
              <a:rPr lang="ko-KR" altLang="en-US" sz="2800" dirty="0"/>
              <a:t>년</a:t>
            </a:r>
            <a:r>
              <a:rPr lang="en-US" altLang="ko-KR" sz="2800" dirty="0"/>
              <a:t>1</a:t>
            </a:r>
            <a:r>
              <a:rPr lang="ko-KR" altLang="en-US" sz="2800" dirty="0"/>
              <a:t>월 </a:t>
            </a:r>
            <a:r>
              <a:rPr lang="en-US" altLang="ko-KR" sz="2800" dirty="0"/>
              <a:t>29</a:t>
            </a:r>
            <a:r>
              <a:rPr lang="ko-KR" altLang="en-US" sz="2800" dirty="0"/>
              <a:t>일 연합국 </a:t>
            </a:r>
            <a:r>
              <a:rPr lang="ko-KR" altLang="en-US" sz="2800" dirty="0" err="1"/>
              <a:t>최고사령부지령제</a:t>
            </a:r>
            <a:r>
              <a:rPr lang="en-US" altLang="ko-KR" sz="2800" dirty="0"/>
              <a:t>677</a:t>
            </a:r>
            <a:r>
              <a:rPr lang="ko-KR" altLang="en-US" sz="2800" dirty="0"/>
              <a:t>호를 발표하여 한반도 변의   제주도</a:t>
            </a:r>
            <a:r>
              <a:rPr lang="en-US" altLang="ko-KR" sz="2800" dirty="0"/>
              <a:t>·</a:t>
            </a:r>
            <a:r>
              <a:rPr lang="ko-KR" altLang="en-US" sz="2800" dirty="0"/>
              <a:t>울릉도</a:t>
            </a:r>
            <a:r>
              <a:rPr lang="en-US" altLang="ko-KR" sz="2800" dirty="0"/>
              <a:t>·</a:t>
            </a:r>
            <a:r>
              <a:rPr lang="ko-KR" altLang="en-US" sz="2800" dirty="0"/>
              <a:t>독도</a:t>
            </a:r>
            <a:r>
              <a:rPr lang="en-US" altLang="ko-KR" sz="2800" dirty="0"/>
              <a:t>(</a:t>
            </a:r>
            <a:r>
              <a:rPr lang="ko-KR" altLang="en-US" sz="2800" dirty="0" err="1"/>
              <a:t>리앙쿠르도</a:t>
            </a:r>
            <a:r>
              <a:rPr lang="en-US" altLang="ko-KR" sz="2800" dirty="0"/>
              <a:t>) </a:t>
            </a:r>
            <a:r>
              <a:rPr lang="ko-KR" altLang="en-US" sz="2800" dirty="0"/>
              <a:t>등을 일본 주권에서 제외하여 한국에 </a:t>
            </a:r>
            <a:r>
              <a:rPr lang="ko-KR" altLang="en-US" sz="2800" dirty="0" err="1"/>
              <a:t>반환시켰다</a:t>
            </a:r>
            <a:r>
              <a:rPr lang="en-US" altLang="ko-KR" sz="2800" dirty="0"/>
              <a:t>.</a:t>
            </a:r>
            <a:endParaRPr lang="ko-KR" altLang="en-US" sz="2800" dirty="0"/>
          </a:p>
        </p:txBody>
      </p:sp>
      <p:pic>
        <p:nvPicPr>
          <p:cNvPr id="5" name="그림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239374" y="2452254"/>
            <a:ext cx="6243091" cy="353943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34034942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719529" y="914400"/>
            <a:ext cx="11197652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4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연합국 최고 사령부 지령 제</a:t>
            </a:r>
            <a:r>
              <a:rPr lang="en-US" altLang="ko-KR" sz="4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1033</a:t>
            </a:r>
            <a:r>
              <a:rPr lang="ko-KR" altLang="en-US" sz="4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호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1108363" y="1683841"/>
            <a:ext cx="7287491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(=</a:t>
            </a:r>
            <a:r>
              <a:rPr lang="ko-KR" altLang="en-US" sz="4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맥아더 라인</a:t>
            </a:r>
            <a:r>
              <a:rPr lang="en-US" altLang="ko-KR" sz="4400" dirty="0">
                <a:latin typeface="휴먼둥근헤드라인" panose="02030504000101010101" pitchFamily="18" charset="-127"/>
                <a:ea typeface="휴먼둥근헤드라인" panose="02030504000101010101" pitchFamily="18" charset="-127"/>
              </a:rPr>
              <a:t>)</a:t>
            </a:r>
            <a:endParaRPr lang="ko-KR" altLang="en-US" sz="4400" dirty="0">
              <a:latin typeface="휴먼둥근헤드라인" panose="02030504000101010101" pitchFamily="18" charset="-127"/>
              <a:ea typeface="휴먼둥근헤드라인" panose="02030504000101010101" pitchFamily="18" charset="-127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19529" y="2682396"/>
            <a:ext cx="4973782" cy="3970318"/>
          </a:xfrm>
          <a:prstGeom prst="rect">
            <a:avLst/>
          </a:prstGeom>
          <a:gradFill flip="none" rotWithShape="1">
            <a:gsLst>
              <a:gs pos="0">
                <a:srgbClr val="92D050">
                  <a:tint val="66000"/>
                  <a:satMod val="160000"/>
                </a:srgbClr>
              </a:gs>
              <a:gs pos="50000">
                <a:srgbClr val="92D050">
                  <a:tint val="44500"/>
                  <a:satMod val="160000"/>
                </a:srgbClr>
              </a:gs>
              <a:gs pos="100000">
                <a:srgbClr val="92D050">
                  <a:tint val="23500"/>
                  <a:satMod val="160000"/>
                </a:srgbClr>
              </a:gs>
            </a:gsLst>
            <a:path path="circle">
              <a:fillToRect l="100000" t="100000"/>
            </a:path>
            <a:tileRect r="-100000" b="-100000"/>
          </a:gradFill>
        </p:spPr>
        <p:txBody>
          <a:bodyPr wrap="square" rtlCol="0">
            <a:spAutoFit/>
          </a:bodyPr>
          <a:lstStyle/>
          <a:p>
            <a:r>
              <a:rPr lang="ko-KR" altLang="en-US" sz="2800" dirty="0"/>
              <a:t>제</a:t>
            </a:r>
            <a:r>
              <a:rPr lang="en-US" altLang="ko-KR" sz="2800" dirty="0"/>
              <a:t>3</a:t>
            </a:r>
            <a:r>
              <a:rPr lang="ko-KR" altLang="en-US" sz="2800" dirty="0"/>
              <a:t>항에 일본인의 어업 및 포경업의 허가 구역을     설정하여 일본인의 선박 및 승무원은 금후 북위 </a:t>
            </a:r>
            <a:r>
              <a:rPr lang="en-US" altLang="ko-KR" sz="2800" dirty="0"/>
              <a:t>37</a:t>
            </a:r>
            <a:r>
              <a:rPr lang="ko-KR" altLang="en-US" sz="2800" dirty="0"/>
              <a:t>도 </a:t>
            </a:r>
            <a:r>
              <a:rPr lang="en-US" altLang="ko-KR" sz="2800" dirty="0"/>
              <a:t>15</a:t>
            </a:r>
            <a:r>
              <a:rPr lang="ko-KR" altLang="en-US" sz="2800" dirty="0"/>
              <a:t>분</a:t>
            </a:r>
            <a:r>
              <a:rPr lang="en-US" altLang="ko-KR" sz="2800" dirty="0"/>
              <a:t>, </a:t>
            </a:r>
            <a:r>
              <a:rPr lang="ko-KR" altLang="en-US" sz="2800" dirty="0"/>
              <a:t>동경 </a:t>
            </a:r>
            <a:r>
              <a:rPr lang="en-US" altLang="ko-KR" sz="2800" dirty="0"/>
              <a:t>131</a:t>
            </a:r>
            <a:r>
              <a:rPr lang="ko-KR" altLang="en-US" sz="2800" dirty="0"/>
              <a:t>도 </a:t>
            </a:r>
            <a:r>
              <a:rPr lang="en-US" altLang="ko-KR" sz="2800" dirty="0"/>
              <a:t>53</a:t>
            </a:r>
            <a:r>
              <a:rPr lang="ko-KR" altLang="en-US" sz="2800" dirty="0"/>
              <a:t>분에 있는 독도의 </a:t>
            </a:r>
            <a:r>
              <a:rPr lang="en-US" altLang="ko-KR" sz="2800" dirty="0"/>
              <a:t>12</a:t>
            </a:r>
            <a:r>
              <a:rPr lang="ko-KR" altLang="en-US" sz="2800" dirty="0"/>
              <a:t>해리 이내에 접근하지 못하며 또한 동도에 어떠한 접근도 하지   못함을 지령</a:t>
            </a:r>
          </a:p>
          <a:p>
            <a:endParaRPr lang="ko-KR" altLang="en-US" sz="2800" dirty="0"/>
          </a:p>
        </p:txBody>
      </p:sp>
      <p:pic>
        <p:nvPicPr>
          <p:cNvPr id="7" name="그림 6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041037" y="2682396"/>
            <a:ext cx="5876144" cy="397031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494360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614</TotalTime>
  <Words>453</Words>
  <Application>Microsoft Office PowerPoint</Application>
  <PresentationFormat>와이드스크린</PresentationFormat>
  <Paragraphs>49</Paragraphs>
  <Slides>10</Slides>
  <Notes>2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10</vt:i4>
      </vt:variant>
    </vt:vector>
  </HeadingPairs>
  <TitlesOfParts>
    <vt:vector size="15" baseType="lpstr">
      <vt:lpstr>HY중고딕</vt:lpstr>
      <vt:lpstr>맑은 고딕</vt:lpstr>
      <vt:lpstr>휴먼둥근헤드라인</vt:lpstr>
      <vt:lpstr>Arial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포츠담 선언</vt:lpstr>
      <vt:lpstr>PowerPoint 프레젠테이션</vt:lpstr>
      <vt:lpstr>PowerPoint 프레젠테이션</vt:lpstr>
      <vt:lpstr>PowerPoint 프레젠테이션</vt:lpstr>
      <vt:lpstr>미국지명위원회 독도 표기 변경 사건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이동하</dc:creator>
  <cp:lastModifiedBy>이동하</cp:lastModifiedBy>
  <cp:revision>35</cp:revision>
  <dcterms:created xsi:type="dcterms:W3CDTF">2017-03-25T14:47:47Z</dcterms:created>
  <dcterms:modified xsi:type="dcterms:W3CDTF">2017-03-26T10:11:47Z</dcterms:modified>
</cp:coreProperties>
</file>